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5143500" cx="9144000"/>
  <p:notesSz cx="6858000" cy="9144000"/>
  <p:embeddedFontLst>
    <p:embeddedFont>
      <p:font typeface="IBM Plex Sans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IBM Plex Sans SemiBol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9107B7-4497-478A-A496-CC2B8C17ACAD}">
  <a:tblStyle styleId="{709107B7-4497-478A-A496-CC2B8C17ACA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IBMPlexSans-regular.fntdata"/><Relationship Id="rId47" Type="http://schemas.openxmlformats.org/officeDocument/2006/relationships/slide" Target="slides/slide39.xml"/><Relationship Id="rId49" Type="http://schemas.openxmlformats.org/officeDocument/2006/relationships/font" Target="fonts/IBMPlex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IBMPlexSans-boldItalic.fntdata"/><Relationship Id="rId50" Type="http://schemas.openxmlformats.org/officeDocument/2006/relationships/font" Target="fonts/IBMPlexSans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IBMPlexSansSemiBold-bold.fntdata"/><Relationship Id="rId12" Type="http://schemas.openxmlformats.org/officeDocument/2006/relationships/slide" Target="slides/slide4.xml"/><Relationship Id="rId56" Type="http://schemas.openxmlformats.org/officeDocument/2006/relationships/font" Target="fonts/IBMPlexSansSemiBold-regular.fntdata"/><Relationship Id="rId15" Type="http://schemas.openxmlformats.org/officeDocument/2006/relationships/slide" Target="slides/slide7.xml"/><Relationship Id="rId59" Type="http://schemas.openxmlformats.org/officeDocument/2006/relationships/font" Target="fonts/IBMPlexSansSemiBold-boldItalic.fntdata"/><Relationship Id="rId14" Type="http://schemas.openxmlformats.org/officeDocument/2006/relationships/slide" Target="slides/slide6.xml"/><Relationship Id="rId58" Type="http://schemas.openxmlformats.org/officeDocument/2006/relationships/font" Target="fonts/IBMPlexSansSemiBold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quizizz.com/admin/quiz/62ab760a0bfae4001d4d885b?source=quiz_pag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7c153ee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47c153ee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72a6608fc8_1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72a6608fc8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2a6608fc8_1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72a6608fc8_1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72a6608fc8_1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72a6608fc8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72a6608fc8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72a6608fc8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2a6608fc8_1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2a6608fc8_1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2a6608fc8_1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72a6608fc8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72a6608fc8_1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72a6608fc8_1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2a6608fc8_1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2a6608fc8_1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72a6608fc8_1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72a6608fc8_1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72a6608fc8_1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72a6608fc8_1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5747c43fbf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5747c43fbf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72a6608fc8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72a6608fc8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72a6608fc8_1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72a6608fc8_1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500391fea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500391fea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545a34eb6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545a34eb6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72a6608fc8_1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72a6608fc8_1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5076440073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5076440073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2a6608fc8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72a6608fc8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72a6608fc8_1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72a6608fc8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72a6608fc8_1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72a6608fc8_1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559d5c2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559d5c2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747c43fb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747c43fb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52f55f9f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52f55f9f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72a6608fc8_1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72a6608fc8_1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559d5c29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559d5c29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545a34eb6f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545a34eb6f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72a6608fc8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72a6608fc8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622dc156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3622dc156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622dc156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3622dc156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22dc156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22dc156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8b3a991f8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38b3a991f8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622dc156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622dc156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2a6608fc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72a6608fc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72a6608fc8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72a6608fc8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007bd500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007bd500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47c153eec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47c153eec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ссылка на аналог кахута: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https://quizizz.com/admin/quiz/62ab760a0bfae4001d4d885b?source=quiz_page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если есть проблемы с сервисом - вы можете провести викторину в презентации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47c153eec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47c153eec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72a6608fc8_1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72a6608fc8_1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gif"/><Relationship Id="rId4" Type="http://schemas.openxmlformats.org/officeDocument/2006/relationships/image" Target="../media/image37.gif"/><Relationship Id="rId5" Type="http://schemas.openxmlformats.org/officeDocument/2006/relationships/image" Target="../media/image49.gif"/><Relationship Id="rId6" Type="http://schemas.openxmlformats.org/officeDocument/2006/relationships/image" Target="../media/image3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iksergey/HelloCode/blob/main/ex.md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gif"/><Relationship Id="rId4" Type="http://schemas.openxmlformats.org/officeDocument/2006/relationships/image" Target="../media/image37.gif"/><Relationship Id="rId5" Type="http://schemas.openxmlformats.org/officeDocument/2006/relationships/image" Target="../media/image49.gif"/><Relationship Id="rId6" Type="http://schemas.openxmlformats.org/officeDocument/2006/relationships/image" Target="../media/image3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540000" y="720000"/>
            <a:ext cx="43965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Знакомство </a:t>
            </a:r>
            <a:br>
              <a:rPr lang="ru" sz="3200"/>
            </a:br>
            <a:r>
              <a:rPr lang="ru" sz="3200"/>
              <a:t>с языками программирования</a:t>
            </a:r>
            <a:endParaRPr sz="3200"/>
          </a:p>
        </p:txBody>
      </p:sp>
      <p:sp>
        <p:nvSpPr>
          <p:cNvPr id="350" name="Google Shape;350;p66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1</a:t>
            </a:r>
            <a:endParaRPr sz="1000"/>
          </a:p>
        </p:txBody>
      </p:sp>
      <p:pic>
        <p:nvPicPr>
          <p:cNvPr descr="preencoded.png" id="351" name="Google Shape;3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9925" y="1606450"/>
            <a:ext cx="4154075" cy="1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>
            <p:ph idx="1" type="subTitle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уточнения требований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описания алгоритма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именования переменных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подборки красивых шрифтов/картинок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64" name="Google Shape;464;p7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С чего следует начать написание программы?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7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/>
          <p:nvPr>
            <p:ph idx="1" type="subTitle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С уточнения требований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С описания алгоритма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именования переменных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подборки красивых шрифтов/картинок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71" name="Google Shape;471;p7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С чего следует начать написание программы?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" name="Google Shape;472;p7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/>
          <p:nvPr>
            <p:ph idx="1" type="subTitle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ReadLine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Write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WriteLine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SetCursor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78" name="Google Shape;478;p7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Оператор считывания данных из консоли\терминала - это: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7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 txBox="1"/>
          <p:nvPr>
            <p:ph idx="1" type="subTitle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ReadLine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Write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WriteLine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SetCursor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85" name="Google Shape;485;p7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Оператор считывания данных из консоли\терминала - это: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7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9"/>
          <p:cNvSpPr txBox="1"/>
          <p:nvPr>
            <p:ph idx="1" type="subTitle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double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int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string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bool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92" name="Google Shape;492;p7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Целочисленный тип данных - это: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7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0"/>
          <p:cNvSpPr txBox="1"/>
          <p:nvPr>
            <p:ph idx="1" type="subTitle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double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int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string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bool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99" name="Google Shape;499;p8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Целочисленный тип данных - это: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8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1"/>
          <p:cNvSpPr txBox="1"/>
          <p:nvPr>
            <p:ph idx="1" type="subTitle"/>
          </p:nvPr>
        </p:nvSpPr>
        <p:spPr>
          <a:xfrm>
            <a:off x="540000" y="3651575"/>
            <a:ext cx="8064000" cy="8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ветвления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выбора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повторения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цикла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06" name="Google Shape;506;p8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На рисунке представлен оператор: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7" name="Google Shape;507;p8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508" name="Google Shape;508;p81"/>
          <p:cNvPicPr preferRelativeResize="0"/>
          <p:nvPr/>
        </p:nvPicPr>
        <p:blipFill rotWithShape="1">
          <a:blip r:embed="rId3">
            <a:alphaModFix/>
          </a:blip>
          <a:srcRect b="27022" l="0" r="43100" t="21209"/>
          <a:stretch/>
        </p:blipFill>
        <p:spPr>
          <a:xfrm>
            <a:off x="654875" y="1250700"/>
            <a:ext cx="4232625" cy="2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2"/>
          <p:cNvSpPr txBox="1"/>
          <p:nvPr>
            <p:ph idx="1" type="subTitle"/>
          </p:nvPr>
        </p:nvSpPr>
        <p:spPr>
          <a:xfrm>
            <a:off x="540000" y="3651575"/>
            <a:ext cx="8064000" cy="8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ветвления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выбора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повторения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цикла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14" name="Google Shape;514;p8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На рисунке представлен оператор: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8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516" name="Google Shape;516;p82"/>
          <p:cNvPicPr preferRelativeResize="0"/>
          <p:nvPr/>
        </p:nvPicPr>
        <p:blipFill rotWithShape="1">
          <a:blip r:embed="rId3">
            <a:alphaModFix/>
          </a:blip>
          <a:srcRect b="27022" l="0" r="43100" t="21209"/>
          <a:stretch/>
        </p:blipFill>
        <p:spPr>
          <a:xfrm>
            <a:off x="654875" y="1250700"/>
            <a:ext cx="4232625" cy="2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>
            <p:ph idx="1" type="subTitle"/>
          </p:nvPr>
        </p:nvSpPr>
        <p:spPr>
          <a:xfrm>
            <a:off x="540000" y="1487100"/>
            <a:ext cx="8064000" cy="23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do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while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цикл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switch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22" name="Google Shape;522;p83"/>
          <p:cNvSpPr txBox="1"/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 помощи какой языковой конструкции выполняются повторяющиеся действия?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p8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4"/>
          <p:cNvSpPr txBox="1"/>
          <p:nvPr>
            <p:ph idx="1" type="subTitle"/>
          </p:nvPr>
        </p:nvSpPr>
        <p:spPr>
          <a:xfrm>
            <a:off x="540000" y="1487100"/>
            <a:ext cx="8064000" cy="232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do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while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цикл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switch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29" name="Google Shape;529;p84"/>
          <p:cNvSpPr txBox="1"/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 помощи какой языковой конструкции выполняются повторяющиеся действия?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8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и содержание урока</a:t>
            </a:r>
            <a:endParaRPr/>
          </a:p>
        </p:txBody>
      </p:sp>
      <p:sp>
        <p:nvSpPr>
          <p:cNvPr id="357" name="Google Shape;357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5"/>
          <p:cNvSpPr txBox="1"/>
          <p:nvPr>
            <p:ph idx="1" type="subTitle"/>
          </p:nvPr>
        </p:nvSpPr>
        <p:spPr>
          <a:xfrm>
            <a:off x="540000" y="3651575"/>
            <a:ext cx="8064000" cy="8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Будет ошибка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2 4 6 8 10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0 2 4 8 10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0 2 4 8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36" name="Google Shape;536;p8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будет выведено в консоли?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7" name="Google Shape;537;p8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538" name="Google Shape;5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50" y="1101288"/>
            <a:ext cx="3851376" cy="2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/>
          <p:nvPr>
            <p:ph idx="1" type="subTitle"/>
          </p:nvPr>
        </p:nvSpPr>
        <p:spPr>
          <a:xfrm>
            <a:off x="540000" y="3651575"/>
            <a:ext cx="8064000" cy="8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Будет ошибка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2 4 6 8 10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0 2 4 8 10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0 2 4 8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44" name="Google Shape;544;p8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будет выведено в консоли?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8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546" name="Google Shape;54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50" y="1101288"/>
            <a:ext cx="3851376" cy="2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552" name="Google Shape;5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7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6" name="Google Shape;556;p87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7" name="Google Shape;557;p87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Начало работы</a:t>
            </a:r>
            <a:endParaRPr/>
          </a:p>
        </p:txBody>
      </p:sp>
      <p:sp>
        <p:nvSpPr>
          <p:cNvPr id="563" name="Google Shape;563;p8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569" name="Google Shape;569;p8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Установка Visual Studio Code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0" name="Google Shape;570;p89"/>
          <p:cNvSpPr txBox="1"/>
          <p:nvPr/>
        </p:nvSpPr>
        <p:spPr>
          <a:xfrm>
            <a:off x="536400" y="1260000"/>
            <a:ext cx="830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Ссылка на репозиторий задач -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https://github.com/iksergey/HelloCode/blob/main/ex.md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1" name="Google Shape;57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00" y="1708100"/>
            <a:ext cx="6452590" cy="27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577" name="Google Shape;577;p9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583" name="Google Shape;583;p9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решения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589" name="Google Shape;589;p92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Демонстрация решения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0" name="Google Shape;590;p92"/>
          <p:cNvSpPr txBox="1"/>
          <p:nvPr/>
        </p:nvSpPr>
        <p:spPr>
          <a:xfrm>
            <a:off x="536400" y="1260000"/>
            <a:ext cx="4547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на вход принимает число и </a:t>
            </a:r>
            <a:r>
              <a:rPr lang="ru">
                <a:solidFill>
                  <a:schemeClr val="dk1"/>
                </a:solidFill>
              </a:rPr>
              <a:t>выдает</a:t>
            </a:r>
            <a:r>
              <a:rPr lang="ru">
                <a:solidFill>
                  <a:schemeClr val="dk1"/>
                </a:solidFill>
              </a:rPr>
              <a:t> его квадрат (число умноженное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на само себя).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4 -&gt; 16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-3 -&gt; 9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-7 -&gt; 49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591" name="Google Shape;59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36400" y="3957900"/>
            <a:ext cx="2036698" cy="11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92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598" name="Google Shape;598;p93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99" name="Google Shape;59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93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06" name="Google Shape;606;p9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Итерация №1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720011"/>
            <a:ext cx="2659800" cy="397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3" name="Google Shape;363;p68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364" name="Google Shape;364;p68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Имя и фамилия</a:t>
            </a:r>
            <a:endParaRPr sz="1800"/>
          </a:p>
        </p:txBody>
      </p:sp>
      <p:sp>
        <p:nvSpPr>
          <p:cNvPr id="365" name="Google Shape;365;p68"/>
          <p:cNvSpPr txBox="1"/>
          <p:nvPr>
            <p:ph idx="1" type="subTitle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Должность и место работы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6" name="Google Shape;366;p68"/>
          <p:cNvSpPr txBox="1"/>
          <p:nvPr>
            <p:ph idx="2" type="subTitle"/>
          </p:nvPr>
        </p:nvSpPr>
        <p:spPr>
          <a:xfrm>
            <a:off x="3805200" y="1440000"/>
            <a:ext cx="4798800" cy="25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Немного о себе. Краткое описание  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в две-три строчки. Ключевая инфа.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Список проектов, которые делал(а);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Или список компаний, с которыми работал(а);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Может какие-то награды;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Заслуги;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 т.д.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12" name="Google Shape;612;p95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Итерация №1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3" name="Google Shape;613;p95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Задача №1.</a:t>
            </a:r>
            <a:r>
              <a:rPr lang="ru">
                <a:solidFill>
                  <a:schemeClr val="dk1"/>
                </a:solidFill>
              </a:rPr>
              <a:t> Напишите программу, которая на вход принимает два числа и проверяет, является ли первое число квадратом второго.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25, b = 5 -&gt; да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2, b = 10 -&gt; нет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9, b = -3 -&gt; да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-3 b = 9 -&gt; нет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Задача №</a:t>
            </a:r>
            <a:r>
              <a:rPr b="1" lang="ru">
                <a:solidFill>
                  <a:schemeClr val="dk1"/>
                </a:solidFill>
              </a:rPr>
              <a:t>3.</a:t>
            </a:r>
            <a:r>
              <a:rPr lang="ru">
                <a:solidFill>
                  <a:schemeClr val="dk1"/>
                </a:solidFill>
              </a:rPr>
              <a:t> Напишите программу, которая будет выдавать название дня недели по заданному номеру.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3 -&gt; Среда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5 -&gt; Пятница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4" name="Google Shape;614;p95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20" name="Google Shape;620;p9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Итерация №1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1" name="Google Shape;621;p96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Задача №1.</a:t>
            </a:r>
            <a:r>
              <a:rPr lang="ru">
                <a:solidFill>
                  <a:schemeClr val="dk1"/>
                </a:solidFill>
              </a:rPr>
              <a:t> Напишите программу, которая на вход принимает два числа и проверяет, является ли первое число квадратом второго.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25, b = 5 -&gt; да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2, b = 10 -&gt; нет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9, b = -3 -&gt; да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-3 b = 9 -&gt; нет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Задача №3.</a:t>
            </a:r>
            <a:r>
              <a:rPr lang="ru">
                <a:solidFill>
                  <a:schemeClr val="dk1"/>
                </a:solidFill>
              </a:rPr>
              <a:t> Напишите программу, которая будет выдавать название дня недели по заданному номеру.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3 -&gt; Среда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5 -&gt; Пятница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9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28" name="Google Shape;628;p9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Итерация №2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34" name="Google Shape;634;p98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Итерация №2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5" name="Google Shape;635;p98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Задача №5.</a:t>
            </a:r>
            <a:r>
              <a:rPr lang="ru">
                <a:solidFill>
                  <a:schemeClr val="dk1"/>
                </a:solidFill>
              </a:rPr>
              <a:t> Напишите программу, которая на вход принимает одно число (N), а на выходе показывает все целые числа в промежутке от -N до 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4 -&gt; "-4, -3, -2, -1, 0, 1, 2, 3, 4"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2 -&gt; " -2, -1, 0, 1, 2"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Задача №</a:t>
            </a:r>
            <a:r>
              <a:rPr b="1" lang="ru">
                <a:solidFill>
                  <a:schemeClr val="dk1"/>
                </a:solidFill>
              </a:rPr>
              <a:t>7.</a:t>
            </a:r>
            <a:r>
              <a:rPr lang="ru">
                <a:solidFill>
                  <a:schemeClr val="dk1"/>
                </a:solidFill>
              </a:rPr>
              <a:t> Напишите программу, которая принимает на вход трёхзначное число и на выходе показывает последнюю цифру этого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456 -&gt; 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782 -&gt;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918 -&gt; 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p98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42" name="Google Shape;642;p9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Итерация №2.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3" name="Google Shape;643;p99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Задача №5.</a:t>
            </a:r>
            <a:r>
              <a:rPr lang="ru">
                <a:solidFill>
                  <a:schemeClr val="dk1"/>
                </a:solidFill>
              </a:rPr>
              <a:t> Напишите программу, которая на вход принимает одно число (N), а на выходе показывает все целые числа в промежутке от -N до 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4 -&gt; "-4, -3, -2, -1, 0, 1, 2, 3, 4"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2 -&gt; " -2, -1, 0, 1, 2"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Задача №7.</a:t>
            </a:r>
            <a:r>
              <a:rPr lang="ru">
                <a:solidFill>
                  <a:schemeClr val="dk1"/>
                </a:solidFill>
              </a:rPr>
              <a:t> Напишите программу, которая принимает на вход трёхзначное число и на выходе показывает последнюю цифру этого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	456 -&gt; 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	782 -&gt;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	918 -&gt; 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4" name="Google Shape;644;p99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650" name="Google Shape;65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0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4" name="Google Shape;654;p10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5" name="Google Shape;655;p10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661" name="Google Shape;661;p10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2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667" name="Google Shape;667;p10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668" name="Google Shape;6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9" name="Google Shape;669;p102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{709107B7-4497-478A-A496-CC2B8C17ACAD}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два числа и выдает, какое число большее, а какое меньшее.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5; b = 7 -&gt;  max =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2 b = 10 -&gt; max = 10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-9 b = -3 -&gt; max = -3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4: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три числа и выдает максимальное из этих чисел.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2, 3, 7 -&gt;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 5 78 -&gt; 78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22 3 9 -&gt; 22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6: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и выдает, является ли число четным (делится ли оно на два без остатка).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4 -&gt; да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-3 -&gt;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8: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(N), а на выходе показывает все чётные числа от 1 до N.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2, 4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8 -&gt; 2, 4, 6, 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3"/>
          <p:cNvSpPr txBox="1"/>
          <p:nvPr/>
        </p:nvSpPr>
        <p:spPr>
          <a:xfrm>
            <a:off x="540000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5" name="Google Shape;675;p103"/>
          <p:cNvSpPr txBox="1"/>
          <p:nvPr/>
        </p:nvSpPr>
        <p:spPr>
          <a:xfrm>
            <a:off x="616175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6" name="Google Shape;67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03"/>
          <p:cNvSpPr txBox="1"/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8" name="Google Shape;678;p103"/>
          <p:cNvSpPr txBox="1"/>
          <p:nvPr/>
        </p:nvSpPr>
        <p:spPr>
          <a:xfrm>
            <a:off x="3350875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sp>
        <p:nvSpPr>
          <p:cNvPr id="679" name="Google Shape;679;p10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descr="preencoded.png" id="680" name="Google Shape;68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1" name="Google Shape;681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7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687" name="Google Shape;687;p10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688" name="Google Shape;68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69"/>
          <p:cNvCxnSpPr>
            <a:stCxn id="372" idx="4"/>
            <a:endCxn id="373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9"/>
          <p:cNvCxnSpPr>
            <a:stCxn id="373" idx="4"/>
            <a:endCxn id="375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69"/>
          <p:cNvCxnSpPr>
            <a:stCxn id="375" idx="4"/>
            <a:endCxn id="377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69"/>
          <p:cNvSpPr txBox="1"/>
          <p:nvPr>
            <p:ph idx="1" type="subTitle"/>
          </p:nvPr>
        </p:nvSpPr>
        <p:spPr>
          <a:xfrm>
            <a:off x="1008000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Знакомство </a:t>
            </a:r>
            <a:br>
              <a:rPr lang="ru"/>
            </a:br>
            <a:r>
              <a:rPr lang="ru"/>
              <a:t>с языком програм- мирования  С#</a:t>
            </a:r>
            <a:endParaRPr/>
          </a:p>
        </p:txBody>
      </p:sp>
      <p:sp>
        <p:nvSpPr>
          <p:cNvPr id="372" name="Google Shape;372;p6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69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9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9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9" name="Google Shape;379;p69"/>
          <p:cNvSpPr txBox="1"/>
          <p:nvPr>
            <p:ph idx="2" type="subTitle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</a:t>
            </a:r>
            <a:endParaRPr/>
          </a:p>
        </p:txBody>
      </p:sp>
      <p:sp>
        <p:nvSpPr>
          <p:cNvPr id="380" name="Google Shape;380;p69"/>
          <p:cNvSpPr txBox="1"/>
          <p:nvPr>
            <p:ph idx="3" type="subTitle"/>
          </p:nvPr>
        </p:nvSpPr>
        <p:spPr>
          <a:xfrm>
            <a:off x="1008000" y="312445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2. Массивы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и функции в програм- мировании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1" name="Google Shape;381;p69"/>
          <p:cNvSpPr txBox="1"/>
          <p:nvPr>
            <p:ph idx="4" type="subTitle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2.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6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383" name="Google Shape;383;p69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cxnSp>
        <p:nvCxnSpPr>
          <p:cNvPr id="384" name="Google Shape;384;p69"/>
          <p:cNvCxnSpPr>
            <a:stCxn id="385" idx="4"/>
            <a:endCxn id="386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69"/>
          <p:cNvCxnSpPr>
            <a:stCxn id="386" idx="4"/>
            <a:endCxn id="388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69"/>
          <p:cNvCxnSpPr>
            <a:stCxn id="388" idx="4"/>
            <a:endCxn id="390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69"/>
          <p:cNvSpPr txBox="1"/>
          <p:nvPr>
            <p:ph idx="1" type="subTitle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3.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5" name="Google Shape;385;p69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69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69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69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69"/>
          <p:cNvSpPr txBox="1"/>
          <p:nvPr>
            <p:ph idx="2" type="subTitle"/>
          </p:nvPr>
        </p:nvSpPr>
        <p:spPr>
          <a:xfrm>
            <a:off x="3114013" y="2288875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3.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Функции</a:t>
            </a:r>
            <a:r>
              <a:rPr lang="ru">
                <a:solidFill>
                  <a:schemeClr val="lt2"/>
                </a:solidFill>
              </a:rPr>
              <a:t> </a:t>
            </a:r>
            <a:r>
              <a:rPr lang="ru">
                <a:solidFill>
                  <a:schemeClr val="lt2"/>
                </a:solidFill>
              </a:rPr>
              <a:t>(продолжение)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3" name="Google Shape;393;p69"/>
          <p:cNvSpPr txBox="1"/>
          <p:nvPr>
            <p:ph idx="3" type="subTitle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4" name="Google Shape;394;p69"/>
          <p:cNvSpPr txBox="1"/>
          <p:nvPr>
            <p:ph idx="4" type="subTitle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95" name="Google Shape;395;p69"/>
          <p:cNvCxnSpPr>
            <a:stCxn id="396" idx="4"/>
            <a:endCxn id="397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69"/>
          <p:cNvCxnSpPr>
            <a:stCxn id="397" idx="4"/>
            <a:endCxn id="399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69"/>
          <p:cNvCxnSpPr>
            <a:stCxn id="399" idx="4"/>
            <a:endCxn id="401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69"/>
          <p:cNvSpPr txBox="1"/>
          <p:nvPr>
            <p:ph idx="1" type="subTitle"/>
          </p:nvPr>
        </p:nvSpPr>
        <p:spPr>
          <a:xfrm>
            <a:off x="5220052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4.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Двумерные массивы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и рекурсия.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6" name="Google Shape;396;p69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69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9" name="Google Shape;399;p69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1" name="Google Shape;401;p69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3" name="Google Shape;403;p69"/>
          <p:cNvSpPr txBox="1"/>
          <p:nvPr>
            <p:ph idx="2" type="subTitle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6.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4" name="Google Shape;404;p69"/>
          <p:cNvSpPr txBox="1"/>
          <p:nvPr>
            <p:ph idx="3" type="subTitle"/>
          </p:nvPr>
        </p:nvSpPr>
        <p:spPr>
          <a:xfrm>
            <a:off x="5220038" y="3124438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5.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Как не нужно писать код. Часть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5" name="Google Shape;405;p69"/>
          <p:cNvSpPr txBox="1"/>
          <p:nvPr>
            <p:ph idx="4" type="subTitle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7.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06" name="Google Shape;406;p69"/>
          <p:cNvCxnSpPr>
            <a:stCxn id="407" idx="4"/>
            <a:endCxn id="408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69"/>
          <p:cNvCxnSpPr>
            <a:stCxn id="408" idx="4"/>
            <a:endCxn id="410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69"/>
          <p:cNvSpPr txBox="1"/>
          <p:nvPr>
            <p:ph idx="1" type="subTitle"/>
          </p:nvPr>
        </p:nvSpPr>
        <p:spPr>
          <a:xfrm>
            <a:off x="7326063" y="1440000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6. Как не нужно писать код. Часть 2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0" name="Google Shape;410;p69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2" name="Google Shape;412;p69"/>
          <p:cNvSpPr txBox="1"/>
          <p:nvPr>
            <p:ph idx="2" type="subTitle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8.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3" name="Google Shape;413;p69"/>
          <p:cNvSpPr txBox="1"/>
          <p:nvPr>
            <p:ph idx="3" type="subTitle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9.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70"/>
          <p:cNvCxnSpPr>
            <a:stCxn id="419" idx="6"/>
            <a:endCxn id="420" idx="2"/>
          </p:cNvCxnSpPr>
          <p:nvPr/>
        </p:nvCxnSpPr>
        <p:spPr>
          <a:xfrm>
            <a:off x="3891205" y="1679701"/>
            <a:ext cx="2386800" cy="4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70"/>
          <p:cNvCxnSpPr>
            <a:stCxn id="420" idx="6"/>
            <a:endCxn id="422" idx="2"/>
          </p:cNvCxnSpPr>
          <p:nvPr/>
        </p:nvCxnSpPr>
        <p:spPr>
          <a:xfrm>
            <a:off x="6757320" y="1683990"/>
            <a:ext cx="238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70"/>
          <p:cNvCxnSpPr>
            <a:stCxn id="424" idx="6"/>
            <a:endCxn id="419" idx="2"/>
          </p:cNvCxnSpPr>
          <p:nvPr/>
        </p:nvCxnSpPr>
        <p:spPr>
          <a:xfrm>
            <a:off x="1019375" y="1679707"/>
            <a:ext cx="2392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70"/>
          <p:cNvSpPr txBox="1"/>
          <p:nvPr>
            <p:ph idx="1" type="subTitle"/>
          </p:nvPr>
        </p:nvSpPr>
        <p:spPr>
          <a:xfrm>
            <a:off x="540009" y="1930910"/>
            <a:ext cx="26715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/>
              <a:t>Сегодня -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уровня </a:t>
            </a:r>
            <a:br>
              <a:rPr lang="ru"/>
            </a:br>
            <a:r>
              <a:rPr lang="ru"/>
              <a:t>“Почувствуй себя интерном”</a:t>
            </a:r>
            <a:endParaRPr/>
          </a:p>
        </p:txBody>
      </p:sp>
      <p:sp>
        <p:nvSpPr>
          <p:cNvPr id="424" name="Google Shape;424;p70"/>
          <p:cNvSpPr/>
          <p:nvPr/>
        </p:nvSpPr>
        <p:spPr>
          <a:xfrm>
            <a:off x="539975" y="1440007"/>
            <a:ext cx="479400" cy="479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19" name="Google Shape;419;p70"/>
          <p:cNvSpPr/>
          <p:nvPr/>
        </p:nvSpPr>
        <p:spPr>
          <a:xfrm>
            <a:off x="3411805" y="1440001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2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20" name="Google Shape;420;p70"/>
          <p:cNvSpPr/>
          <p:nvPr/>
        </p:nvSpPr>
        <p:spPr>
          <a:xfrm>
            <a:off x="6277920" y="1444290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3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26" name="Google Shape;426;p70"/>
          <p:cNvSpPr txBox="1"/>
          <p:nvPr>
            <p:ph idx="4" type="subTitle"/>
          </p:nvPr>
        </p:nvSpPr>
        <p:spPr>
          <a:xfrm>
            <a:off x="3411817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джуном”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7" name="Google Shape;427;p70"/>
          <p:cNvSpPr txBox="1"/>
          <p:nvPr>
            <p:ph idx="7" type="subTitle"/>
          </p:nvPr>
        </p:nvSpPr>
        <p:spPr>
          <a:xfrm>
            <a:off x="6283625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мидлом”</a:t>
            </a:r>
            <a:endParaRPr/>
          </a:p>
        </p:txBody>
      </p:sp>
      <p:sp>
        <p:nvSpPr>
          <p:cNvPr id="428" name="Google Shape;428;p7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429" name="Google Shape;429;p7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Семинары блока “Знакомство с языками программирования”</a:t>
            </a:r>
            <a:endParaRPr/>
          </a:p>
        </p:txBody>
      </p:sp>
      <p:pic>
        <p:nvPicPr>
          <p:cNvPr id="430" name="Google Shape;4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000" y="3425050"/>
            <a:ext cx="1648569" cy="14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сегодня: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6" name="Google Shape;436;p71"/>
          <p:cNvSpPr txBox="1"/>
          <p:nvPr>
            <p:ph idx="1" type="subTitle"/>
          </p:nvPr>
        </p:nvSpPr>
        <p:spPr>
          <a:xfrm>
            <a:off x="540000" y="1168500"/>
            <a:ext cx="53757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Викторина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Установка Visual studio code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Первая задача - объяснение преподавателем, ответы на вопросы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Решение в группе задач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Возвращение в общий зал и обсуждение кода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Перерыв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Решение в группе задач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Возвращение в общий зал и обсуждение кода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438" name="Google Shape;4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97999" y="1125275"/>
            <a:ext cx="1737450" cy="35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444" name="Google Shape;444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/>
          <p:nvPr>
            <p:ph idx="1" type="subTitle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Логика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Кнопочки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Хранилище данных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Магия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50" name="Google Shape;450;p7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точно не относится к программе?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1" name="Google Shape;451;p7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4"/>
          <p:cNvSpPr txBox="1"/>
          <p:nvPr>
            <p:ph idx="1" type="subTitle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Логика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Кнопочки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Хранилище данных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Магия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457" name="Google Shape;457;p7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точно не относится к программе?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8" name="Google Shape;458;p7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